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700" r:id="rId2"/>
    <p:sldId id="2014" r:id="rId3"/>
    <p:sldId id="2084" r:id="rId4"/>
    <p:sldId id="2115" r:id="rId5"/>
    <p:sldId id="2102" r:id="rId6"/>
    <p:sldId id="2035" r:id="rId7"/>
    <p:sldId id="2103" r:id="rId8"/>
    <p:sldId id="2104" r:id="rId9"/>
    <p:sldId id="2109" r:id="rId10"/>
    <p:sldId id="2110" r:id="rId11"/>
    <p:sldId id="2111" r:id="rId12"/>
    <p:sldId id="2112" r:id="rId13"/>
    <p:sldId id="2113" r:id="rId14"/>
    <p:sldId id="2114" r:id="rId15"/>
    <p:sldId id="1692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90" d="100"/>
          <a:sy n="90" d="100"/>
        </p:scale>
        <p:origin x="100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20-Feb-20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20-Feb-20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ideas.exlibrisgroup.com/forums/308173-alma/suggestions/14893395-make-245-p-n-s-k-f-g-part-of-title-cr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1BD16-7D25-48C4-9F8A-B5008FB22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9" y="3291830"/>
            <a:ext cx="8784976" cy="961780"/>
          </a:xfrm>
        </p:spPr>
        <p:txBody>
          <a:bodyPr/>
          <a:lstStyle/>
          <a:p>
            <a:pPr algn="ctr"/>
            <a:r>
              <a:rPr lang="en-US" sz="2600"/>
              <a:t>Bibliographic </a:t>
            </a:r>
            <a:r>
              <a:rPr lang="en-US" sz="2600" dirty="0"/>
              <a:t>field Title (complete) with additional subfields</a:t>
            </a:r>
            <a:endParaRPr lang="he-IL" sz="2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2703154-BABB-4926-A144-769E07516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8" y="4665120"/>
            <a:ext cx="6326909" cy="478380"/>
          </a:xfrm>
        </p:spPr>
        <p:txBody>
          <a:bodyPr/>
          <a:lstStyle/>
          <a:p>
            <a:r>
              <a:rPr lang="en-US" dirty="0"/>
              <a:t>Yoel Kortick.  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134525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627534"/>
            <a:ext cx="8282085" cy="576064"/>
          </a:xfrm>
        </p:spPr>
        <p:txBody>
          <a:bodyPr>
            <a:noAutofit/>
          </a:bodyPr>
          <a:lstStyle/>
          <a:p>
            <a:r>
              <a:rPr lang="en-US" sz="1800" dirty="0"/>
              <a:t>Here it is in Alma Analytics and Alma: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E8F36-0A2A-47E0-99E6-52D0264236C2}"/>
              </a:ext>
            </a:extLst>
          </p:cNvPr>
          <p:cNvSpPr txBox="1"/>
          <p:nvPr/>
        </p:nvSpPr>
        <p:spPr>
          <a:xfrm>
            <a:off x="539552" y="3941643"/>
            <a:ext cx="216024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Subfields a, b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174C8A-0DDB-41F4-9018-C8EFEF77F51B}"/>
              </a:ext>
            </a:extLst>
          </p:cNvPr>
          <p:cNvCxnSpPr/>
          <p:nvPr/>
        </p:nvCxnSpPr>
        <p:spPr>
          <a:xfrm flipH="1" flipV="1">
            <a:off x="1763688" y="3149555"/>
            <a:ext cx="144016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407CAAE-ED28-481F-AC69-FE17EBD1E838}"/>
              </a:ext>
            </a:extLst>
          </p:cNvPr>
          <p:cNvSpPr txBox="1"/>
          <p:nvPr/>
        </p:nvSpPr>
        <p:spPr>
          <a:xfrm>
            <a:off x="3635896" y="3938905"/>
            <a:ext cx="25922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Subfields a, b, </a:t>
            </a:r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dirty="0"/>
              <a:t>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F57C5A-B19A-4E8C-99FD-39C659C4B852}"/>
              </a:ext>
            </a:extLst>
          </p:cNvPr>
          <p:cNvCxnSpPr/>
          <p:nvPr/>
        </p:nvCxnSpPr>
        <p:spPr>
          <a:xfrm flipH="1" flipV="1">
            <a:off x="4427984" y="3147814"/>
            <a:ext cx="144016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5C4C29C-8F1C-4431-A6D9-CF9EE2B22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1630"/>
            <a:ext cx="9144000" cy="5422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5FA41A-1FBF-4DD5-979D-AEADFC4DE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2327"/>
            <a:ext cx="9144000" cy="7954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9D349D8-3C69-43D6-A354-C15EA6C8EA85}"/>
              </a:ext>
            </a:extLst>
          </p:cNvPr>
          <p:cNvSpPr/>
          <p:nvPr/>
        </p:nvSpPr>
        <p:spPr>
          <a:xfrm>
            <a:off x="35496" y="2960591"/>
            <a:ext cx="9073008" cy="122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723004-3B61-48F5-AC6B-1833A79A7B6B}"/>
              </a:ext>
            </a:extLst>
          </p:cNvPr>
          <p:cNvSpPr/>
          <p:nvPr/>
        </p:nvSpPr>
        <p:spPr>
          <a:xfrm>
            <a:off x="4211960" y="2390030"/>
            <a:ext cx="1008112" cy="178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2F0A96-05C1-44DA-A88D-CFC6655378A1}"/>
              </a:ext>
            </a:extLst>
          </p:cNvPr>
          <p:cNvSpPr/>
          <p:nvPr/>
        </p:nvSpPr>
        <p:spPr>
          <a:xfrm>
            <a:off x="611560" y="2390031"/>
            <a:ext cx="1008112" cy="178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20D661-BDB2-40AC-B3F7-41D5D9A71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93" y="2139702"/>
            <a:ext cx="6981825" cy="1533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627534"/>
            <a:ext cx="8282085" cy="1080120"/>
          </a:xfrm>
        </p:spPr>
        <p:txBody>
          <a:bodyPr>
            <a:noAutofit/>
          </a:bodyPr>
          <a:lstStyle/>
          <a:p>
            <a:r>
              <a:rPr lang="en-US" sz="1800" dirty="0"/>
              <a:t>Here is MMSIDS 99216589400121 title “Reading and writing the world with mathematics” which has a 245 field as follows.</a:t>
            </a:r>
          </a:p>
          <a:p>
            <a:r>
              <a:rPr lang="en-US" sz="1800" dirty="0"/>
              <a:t>It includes subfields a, b, 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50295-4C08-4B85-9F7E-930019BDCEC0}"/>
              </a:ext>
            </a:extLst>
          </p:cNvPr>
          <p:cNvSpPr/>
          <p:nvPr/>
        </p:nvSpPr>
        <p:spPr>
          <a:xfrm>
            <a:off x="1036089" y="2787773"/>
            <a:ext cx="6981825" cy="370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5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20422F1-3881-406B-B175-1908E9992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0359"/>
            <a:ext cx="9144000" cy="7954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627534"/>
            <a:ext cx="8282085" cy="576064"/>
          </a:xfrm>
        </p:spPr>
        <p:txBody>
          <a:bodyPr>
            <a:noAutofit/>
          </a:bodyPr>
          <a:lstStyle/>
          <a:p>
            <a:r>
              <a:rPr lang="en-US" sz="1800" dirty="0"/>
              <a:t>Here it is in Alma Analytics and Alma: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E8F36-0A2A-47E0-99E6-52D0264236C2}"/>
              </a:ext>
            </a:extLst>
          </p:cNvPr>
          <p:cNvSpPr txBox="1"/>
          <p:nvPr/>
        </p:nvSpPr>
        <p:spPr>
          <a:xfrm>
            <a:off x="539552" y="3941643"/>
            <a:ext cx="216024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Subfields a, b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174C8A-0DDB-41F4-9018-C8EFEF77F51B}"/>
              </a:ext>
            </a:extLst>
          </p:cNvPr>
          <p:cNvCxnSpPr/>
          <p:nvPr/>
        </p:nvCxnSpPr>
        <p:spPr>
          <a:xfrm flipH="1" flipV="1">
            <a:off x="1763688" y="3149555"/>
            <a:ext cx="144016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407CAAE-ED28-481F-AC69-FE17EBD1E838}"/>
              </a:ext>
            </a:extLst>
          </p:cNvPr>
          <p:cNvSpPr txBox="1"/>
          <p:nvPr/>
        </p:nvSpPr>
        <p:spPr>
          <a:xfrm>
            <a:off x="3635896" y="3938905"/>
            <a:ext cx="25922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Subfields a, b,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dirty="0"/>
              <a:t>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F57C5A-B19A-4E8C-99FD-39C659C4B852}"/>
              </a:ext>
            </a:extLst>
          </p:cNvPr>
          <p:cNvCxnSpPr/>
          <p:nvPr/>
        </p:nvCxnSpPr>
        <p:spPr>
          <a:xfrm flipH="1" flipV="1">
            <a:off x="5148064" y="3146817"/>
            <a:ext cx="144016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98A34F2-16EA-4DAE-A18A-7A49334F4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1612750"/>
            <a:ext cx="6972300" cy="314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7B3CDDD-07A5-4DF6-AB6B-6E5F94E88088}"/>
              </a:ext>
            </a:extLst>
          </p:cNvPr>
          <p:cNvSpPr/>
          <p:nvPr/>
        </p:nvSpPr>
        <p:spPr>
          <a:xfrm>
            <a:off x="35496" y="2989944"/>
            <a:ext cx="9073008" cy="122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291871-3C5F-4FCD-B89F-81BA285F777C}"/>
              </a:ext>
            </a:extLst>
          </p:cNvPr>
          <p:cNvSpPr/>
          <p:nvPr/>
        </p:nvSpPr>
        <p:spPr>
          <a:xfrm>
            <a:off x="4211960" y="2678062"/>
            <a:ext cx="1008112" cy="178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AA3A4A-099D-466A-ADE6-5BBF5382CDF5}"/>
              </a:ext>
            </a:extLst>
          </p:cNvPr>
          <p:cNvSpPr/>
          <p:nvPr/>
        </p:nvSpPr>
        <p:spPr>
          <a:xfrm>
            <a:off x="611560" y="2678063"/>
            <a:ext cx="1008112" cy="178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53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DD7DA0-2BA4-4FFD-90D1-DB78D2847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97185"/>
            <a:ext cx="5153025" cy="1781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627534"/>
            <a:ext cx="8282085" cy="1080120"/>
          </a:xfrm>
        </p:spPr>
        <p:txBody>
          <a:bodyPr>
            <a:noAutofit/>
          </a:bodyPr>
          <a:lstStyle/>
          <a:p>
            <a:r>
              <a:rPr lang="en-US" sz="1800" dirty="0"/>
              <a:t>Here is MMSIDS 99216589300121 title “Life in moving fluids” which has a 245 field as follows.</a:t>
            </a:r>
          </a:p>
          <a:p>
            <a:r>
              <a:rPr lang="en-US" sz="1800" dirty="0"/>
              <a:t>It includes subfields a, b, 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50295-4C08-4B85-9F7E-930019BDCEC0}"/>
              </a:ext>
            </a:extLst>
          </p:cNvPr>
          <p:cNvSpPr/>
          <p:nvPr/>
        </p:nvSpPr>
        <p:spPr>
          <a:xfrm>
            <a:off x="1692366" y="2787773"/>
            <a:ext cx="5080332" cy="370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80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09B5A0F-03B8-4B49-B264-27398EC33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8351"/>
            <a:ext cx="9144000" cy="7954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627534"/>
            <a:ext cx="8282085" cy="576064"/>
          </a:xfrm>
        </p:spPr>
        <p:txBody>
          <a:bodyPr>
            <a:noAutofit/>
          </a:bodyPr>
          <a:lstStyle/>
          <a:p>
            <a:r>
              <a:rPr lang="en-US" sz="1800" dirty="0"/>
              <a:t>Here it is in Alma Analytics and Alma: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E8F36-0A2A-47E0-99E6-52D0264236C2}"/>
              </a:ext>
            </a:extLst>
          </p:cNvPr>
          <p:cNvSpPr txBox="1"/>
          <p:nvPr/>
        </p:nvSpPr>
        <p:spPr>
          <a:xfrm>
            <a:off x="1619672" y="3941643"/>
            <a:ext cx="216024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Subfields a, b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174C8A-0DDB-41F4-9018-C8EFEF77F51B}"/>
              </a:ext>
            </a:extLst>
          </p:cNvPr>
          <p:cNvCxnSpPr>
            <a:cxnSpLocks/>
          </p:cNvCxnSpPr>
          <p:nvPr/>
        </p:nvCxnSpPr>
        <p:spPr>
          <a:xfrm flipH="1" flipV="1">
            <a:off x="2771800" y="2909916"/>
            <a:ext cx="216024" cy="10317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407CAAE-ED28-481F-AC69-FE17EBD1E838}"/>
              </a:ext>
            </a:extLst>
          </p:cNvPr>
          <p:cNvSpPr txBox="1"/>
          <p:nvPr/>
        </p:nvSpPr>
        <p:spPr>
          <a:xfrm>
            <a:off x="4716016" y="3938905"/>
            <a:ext cx="25922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Subfields a, b, </a:t>
            </a:r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dirty="0"/>
              <a:t>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F57C5A-B19A-4E8C-99FD-39C659C4B852}"/>
              </a:ext>
            </a:extLst>
          </p:cNvPr>
          <p:cNvCxnSpPr>
            <a:cxnSpLocks/>
          </p:cNvCxnSpPr>
          <p:nvPr/>
        </p:nvCxnSpPr>
        <p:spPr>
          <a:xfrm flipH="1" flipV="1">
            <a:off x="6228184" y="2909916"/>
            <a:ext cx="144016" cy="10289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8436937-1488-4F2D-AEC4-4D0AFADEB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5" y="1563638"/>
            <a:ext cx="5048250" cy="333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A2F65A-3D2D-4470-90E4-3FB295C5E90F}"/>
              </a:ext>
            </a:extLst>
          </p:cNvPr>
          <p:cNvSpPr/>
          <p:nvPr/>
        </p:nvSpPr>
        <p:spPr>
          <a:xfrm>
            <a:off x="35496" y="2787774"/>
            <a:ext cx="9073008" cy="122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658943-DDB0-4494-9F34-08EC7AC40A19}"/>
              </a:ext>
            </a:extLst>
          </p:cNvPr>
          <p:cNvSpPr/>
          <p:nvPr/>
        </p:nvSpPr>
        <p:spPr>
          <a:xfrm>
            <a:off x="4211960" y="2606054"/>
            <a:ext cx="1008112" cy="178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578637-8988-448B-A162-BBF5BFC0E6A2}"/>
              </a:ext>
            </a:extLst>
          </p:cNvPr>
          <p:cNvSpPr/>
          <p:nvPr/>
        </p:nvSpPr>
        <p:spPr>
          <a:xfrm>
            <a:off x="611560" y="2606055"/>
            <a:ext cx="1008112" cy="178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8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Yoel.Kortick@exlibrisgroup.com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0D23D7-3D5D-4906-AFDD-91ECE1563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14725" cy="4514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2E7707-9718-4CDC-9857-ED13F85ED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650"/>
            <a:ext cx="3514725" cy="4514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998E75-98A1-4857-AE7F-88D35C057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47" y="-728"/>
            <a:ext cx="3514725" cy="4514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8C80D8-9ECB-4B2A-9BE8-057E6E7BF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47" y="627922"/>
            <a:ext cx="3514725" cy="4514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369693-A729-414D-A8D2-58B189BC5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5" y="51470"/>
            <a:ext cx="1276350" cy="695325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29CB68A-6B0F-43AB-8F03-89C799421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57" y="816047"/>
            <a:ext cx="8631286" cy="3555903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1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7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5" y="752606"/>
            <a:ext cx="8478435" cy="365125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This development originated from this </a:t>
            </a:r>
            <a:r>
              <a:rPr lang="en-US" sz="2200" dirty="0">
                <a:hlinkClick r:id="rId2"/>
              </a:rPr>
              <a:t>Ideas Exchange request</a:t>
            </a: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461C9-6C50-4680-83BD-66338270D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223858"/>
            <a:ext cx="7429500" cy="3448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1907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499755-1B9B-4A47-BB02-9AE64988D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956" y="483518"/>
            <a:ext cx="2514600" cy="3524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5" y="752606"/>
            <a:ext cx="5886147" cy="268324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As of Nov. 2019 a new bibliographic field “Title (complete)” has been added to the shared folder “Bibliographic Details”.</a:t>
            </a:r>
          </a:p>
          <a:p>
            <a:r>
              <a:rPr lang="en-US" sz="2200" dirty="0"/>
              <a:t>This field contains additional subfields than those in the existing “Title” field of Alma Analytics.</a:t>
            </a:r>
          </a:p>
          <a:p>
            <a:r>
              <a:rPr lang="en-US" sz="2000" dirty="0"/>
              <a:t>Among the additional subfields are h, c, p, n, s, k, f, g.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344419-4ACA-44B7-8356-A9BE1FE59CA6}"/>
              </a:ext>
            </a:extLst>
          </p:cNvPr>
          <p:cNvSpPr/>
          <p:nvPr/>
        </p:nvSpPr>
        <p:spPr>
          <a:xfrm>
            <a:off x="6851622" y="3048753"/>
            <a:ext cx="1152128" cy="171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8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3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CE8DA3-E24E-4066-B263-973684A7C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86" y="2139702"/>
            <a:ext cx="8620125" cy="1571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627534"/>
            <a:ext cx="8282085" cy="1080120"/>
          </a:xfrm>
        </p:spPr>
        <p:txBody>
          <a:bodyPr>
            <a:noAutofit/>
          </a:bodyPr>
          <a:lstStyle/>
          <a:p>
            <a:r>
              <a:rPr lang="en-US" sz="1800" dirty="0"/>
              <a:t>Here is MMSIDS 99216589500121 title “From Eve to Dawn” which has a 245 field as follows.</a:t>
            </a:r>
          </a:p>
          <a:p>
            <a:r>
              <a:rPr lang="en-US" sz="1800" dirty="0"/>
              <a:t>It includes subfields a, b, c, n, p.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50295-4C08-4B85-9F7E-930019BDCEC0}"/>
              </a:ext>
            </a:extLst>
          </p:cNvPr>
          <p:cNvSpPr/>
          <p:nvPr/>
        </p:nvSpPr>
        <p:spPr>
          <a:xfrm>
            <a:off x="107504" y="3075806"/>
            <a:ext cx="858862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0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8E1AC-D783-4FDF-962A-FA43B6AD6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4006"/>
            <a:ext cx="9144000" cy="7954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627534"/>
            <a:ext cx="8282085" cy="576064"/>
          </a:xfrm>
        </p:spPr>
        <p:txBody>
          <a:bodyPr>
            <a:noAutofit/>
          </a:bodyPr>
          <a:lstStyle/>
          <a:p>
            <a:r>
              <a:rPr lang="en-US" sz="1800" dirty="0"/>
              <a:t>Here it is in Alma Analytics and Alma: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40F648-3845-41D6-B5FB-929A753DB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1419622"/>
            <a:ext cx="8905875" cy="466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AE8F36-0A2A-47E0-99E6-52D0264236C2}"/>
              </a:ext>
            </a:extLst>
          </p:cNvPr>
          <p:cNvSpPr txBox="1"/>
          <p:nvPr/>
        </p:nvSpPr>
        <p:spPr>
          <a:xfrm>
            <a:off x="539552" y="3941643"/>
            <a:ext cx="216024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Subfields a, b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174C8A-0DDB-41F4-9018-C8EFEF77F51B}"/>
              </a:ext>
            </a:extLst>
          </p:cNvPr>
          <p:cNvCxnSpPr>
            <a:cxnSpLocks/>
          </p:cNvCxnSpPr>
          <p:nvPr/>
        </p:nvCxnSpPr>
        <p:spPr>
          <a:xfrm flipH="1" flipV="1">
            <a:off x="1763688" y="2778483"/>
            <a:ext cx="144016" cy="11631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407CAAE-ED28-481F-AC69-FE17EBD1E838}"/>
              </a:ext>
            </a:extLst>
          </p:cNvPr>
          <p:cNvSpPr txBox="1"/>
          <p:nvPr/>
        </p:nvSpPr>
        <p:spPr>
          <a:xfrm>
            <a:off x="3635896" y="3938905"/>
            <a:ext cx="25922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Subfields a, b, </a:t>
            </a:r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dirty="0"/>
              <a:t>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F57C5A-B19A-4E8C-99FD-39C659C4B852}"/>
              </a:ext>
            </a:extLst>
          </p:cNvPr>
          <p:cNvCxnSpPr>
            <a:cxnSpLocks/>
          </p:cNvCxnSpPr>
          <p:nvPr/>
        </p:nvCxnSpPr>
        <p:spPr>
          <a:xfrm flipH="1" flipV="1">
            <a:off x="4355976" y="2776742"/>
            <a:ext cx="216024" cy="11631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6E28-F7DF-42E5-992A-7D613DF9CCC5}"/>
              </a:ext>
            </a:extLst>
          </p:cNvPr>
          <p:cNvSpPr/>
          <p:nvPr/>
        </p:nvSpPr>
        <p:spPr>
          <a:xfrm>
            <a:off x="35496" y="2656341"/>
            <a:ext cx="9073008" cy="122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CA4644-764E-4C07-BE99-20A39B1FA18A}"/>
              </a:ext>
            </a:extLst>
          </p:cNvPr>
          <p:cNvSpPr/>
          <p:nvPr/>
        </p:nvSpPr>
        <p:spPr>
          <a:xfrm>
            <a:off x="4211960" y="2211709"/>
            <a:ext cx="1008112" cy="178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C2C6D2-6C02-417F-8A4D-2CB9EB7AB640}"/>
              </a:ext>
            </a:extLst>
          </p:cNvPr>
          <p:cNvSpPr/>
          <p:nvPr/>
        </p:nvSpPr>
        <p:spPr>
          <a:xfrm>
            <a:off x="611560" y="2211710"/>
            <a:ext cx="1008112" cy="178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7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DEE644-4277-40F8-AB78-26E57C065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73" y="1995686"/>
            <a:ext cx="8258175" cy="1895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627534"/>
            <a:ext cx="8282085" cy="1080120"/>
          </a:xfrm>
        </p:spPr>
        <p:txBody>
          <a:bodyPr>
            <a:noAutofit/>
          </a:bodyPr>
          <a:lstStyle/>
          <a:p>
            <a:r>
              <a:rPr lang="en-US" sz="1800" dirty="0"/>
              <a:t>Here is MMSIDS 99216589600121 title “One woman in the war” which has a 245 field as follows.</a:t>
            </a:r>
          </a:p>
          <a:p>
            <a:r>
              <a:rPr lang="en-US" sz="1800" dirty="0"/>
              <a:t>It includes subfields a, b, c, f, h.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50295-4C08-4B85-9F7E-930019BDCEC0}"/>
              </a:ext>
            </a:extLst>
          </p:cNvPr>
          <p:cNvSpPr/>
          <p:nvPr/>
        </p:nvSpPr>
        <p:spPr>
          <a:xfrm>
            <a:off x="384772" y="3261384"/>
            <a:ext cx="825817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30015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8831</TotalTime>
  <Words>337</Words>
  <Application>Microsoft Office PowerPoint</Application>
  <PresentationFormat>On-screen Show (16:9)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IGeLU_2016_16X9 (1)</vt:lpstr>
      <vt:lpstr>Bibliographic field Title (complete) with additional subfields</vt:lpstr>
      <vt:lpstr>PowerPoint Presentation</vt:lpstr>
      <vt:lpstr>Introduction</vt:lpstr>
      <vt:lpstr>Introduction</vt:lpstr>
      <vt:lpstr>Introduction</vt:lpstr>
      <vt:lpstr>Examples</vt:lpstr>
      <vt:lpstr>Example 1</vt:lpstr>
      <vt:lpstr>Example 1</vt:lpstr>
      <vt:lpstr>Example 2</vt:lpstr>
      <vt:lpstr>Example 2</vt:lpstr>
      <vt:lpstr>Example 3</vt:lpstr>
      <vt:lpstr>Example 3</vt:lpstr>
      <vt:lpstr>Example 4</vt:lpstr>
      <vt:lpstr>Example 4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603</cp:revision>
  <dcterms:created xsi:type="dcterms:W3CDTF">2017-01-02T15:10:30Z</dcterms:created>
  <dcterms:modified xsi:type="dcterms:W3CDTF">2020-02-20T11:43:47Z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